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7" r:id="rId1"/>
  </p:sldMasterIdLst>
  <p:handoutMasterIdLst>
    <p:handoutMasterId r:id="rId42"/>
  </p:handoutMasterIdLst>
  <p:sldIdLst>
    <p:sldId id="256" r:id="rId2"/>
    <p:sldId id="372" r:id="rId3"/>
    <p:sldId id="257" r:id="rId4"/>
    <p:sldId id="272" r:id="rId5"/>
    <p:sldId id="322" r:id="rId6"/>
    <p:sldId id="356" r:id="rId7"/>
    <p:sldId id="325" r:id="rId8"/>
    <p:sldId id="291" r:id="rId9"/>
    <p:sldId id="285" r:id="rId10"/>
    <p:sldId id="347" r:id="rId11"/>
    <p:sldId id="358" r:id="rId12"/>
    <p:sldId id="332" r:id="rId13"/>
    <p:sldId id="320" r:id="rId14"/>
    <p:sldId id="334" r:id="rId15"/>
    <p:sldId id="348" r:id="rId16"/>
    <p:sldId id="313" r:id="rId17"/>
    <p:sldId id="312" r:id="rId18"/>
    <p:sldId id="321" r:id="rId19"/>
    <p:sldId id="365" r:id="rId20"/>
    <p:sldId id="371" r:id="rId21"/>
    <p:sldId id="265" r:id="rId22"/>
    <p:sldId id="266" r:id="rId23"/>
    <p:sldId id="276" r:id="rId24"/>
    <p:sldId id="349" r:id="rId25"/>
    <p:sldId id="295" r:id="rId26"/>
    <p:sldId id="269" r:id="rId27"/>
    <p:sldId id="271" r:id="rId28"/>
    <p:sldId id="270" r:id="rId29"/>
    <p:sldId id="314" r:id="rId30"/>
    <p:sldId id="361" r:id="rId31"/>
    <p:sldId id="339" r:id="rId32"/>
    <p:sldId id="341" r:id="rId33"/>
    <p:sldId id="366" r:id="rId34"/>
    <p:sldId id="367" r:id="rId35"/>
    <p:sldId id="368" r:id="rId36"/>
    <p:sldId id="369" r:id="rId37"/>
    <p:sldId id="364" r:id="rId38"/>
    <p:sldId id="344" r:id="rId39"/>
    <p:sldId id="297" r:id="rId40"/>
    <p:sldId id="31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31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9FE7C-BCB5-F543-96DB-8448D39BFE0C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D9A13-F8CF-7747-B549-4AD7B592C3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C6823A5-3307-0643-B28D-E5C10540DE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1E6AB8AB-D094-0F49-96F1-853CF8A71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9C69BFD-9A87-0049-AAF6-B4A34237863D}" type="datetimeFigureOut">
              <a:rPr lang="en-US" smtClean="0"/>
              <a:pPr/>
              <a:t>12/2/13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AF213AB1-C33B-1D4A-96C9-D877FFFED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tribase.com/exercala.htm" TargetMode="External"/><Relationship Id="rId4" Type="http://schemas.openxmlformats.org/officeDocument/2006/relationships/hyperlink" Target="http://www.mayoclinic.com/health/exercis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lorieking.com/food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8408" y="3462421"/>
            <a:ext cx="719632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Optima"/>
                <a:cs typeface="Optima"/>
              </a:rPr>
              <a:t>Identify how you could use the nutrition fact label to maintain a healthy weight</a:t>
            </a:r>
            <a:endParaRPr lang="en-US" sz="7200" b="1" dirty="0">
              <a:solidFill>
                <a:schemeClr val="accent3"/>
              </a:solidFill>
              <a:latin typeface="Optima"/>
              <a:cs typeface="Opti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5173" y="1822052"/>
            <a:ext cx="76120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For example, an adult who weighs 220 pounds and is 6 feet 3 inches tall has a BMI of 27.5. 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39207" y="2203524"/>
            <a:ext cx="72380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</a:rPr>
              <a:t>A BMI of 27.5 puts this adult in the </a:t>
            </a:r>
            <a:r>
              <a:rPr lang="en-US" sz="5400" dirty="0" smtClean="0">
                <a:solidFill>
                  <a:schemeClr val="accent1"/>
                </a:solidFill>
              </a:rPr>
              <a:t>“overweight” </a:t>
            </a:r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</a:rPr>
              <a:t>category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is different for teens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The BMI number is calculated the same way for children/teens and adults, the criteria used to interpret the meaning of BMI are different.</a:t>
            </a:r>
          </a:p>
          <a:p>
            <a:pPr algn="ctr">
              <a:buNone/>
            </a:pPr>
            <a:r>
              <a:rPr lang="en-US" sz="2800" b="1" dirty="0" smtClean="0"/>
              <a:t>Why?</a:t>
            </a:r>
          </a:p>
          <a:p>
            <a:r>
              <a:rPr lang="en-US" sz="2800" dirty="0" smtClean="0"/>
              <a:t>The amount of body fat changes with age.</a:t>
            </a:r>
          </a:p>
          <a:p>
            <a:r>
              <a:rPr lang="en-US" sz="2800" dirty="0" smtClean="0"/>
              <a:t>The amount of body fat differs between boys and girls.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for Teenagers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For adults, BMI is a number.</a:t>
            </a:r>
          </a:p>
          <a:p>
            <a:r>
              <a:rPr lang="en-US" sz="4000" dirty="0" smtClean="0"/>
              <a:t>For kids and teens, BMI is a percentile.</a:t>
            </a:r>
          </a:p>
          <a:p>
            <a:r>
              <a:rPr lang="en-US" sz="4000" dirty="0" smtClean="0"/>
              <a:t>The BMI is calculated, then plotted on a growth chart to get a percentile ranking.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Chart Boys Age 2-20</a:t>
            </a:r>
            <a:endParaRPr lang="en-US" dirty="0"/>
          </a:p>
        </p:txBody>
      </p:sp>
      <p:pic>
        <p:nvPicPr>
          <p:cNvPr id="6" name="Content Placeholder 5" descr="boy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67748" r="-67748"/>
              <a:stretch>
                <a:fillRect/>
              </a:stretch>
            </p:blipFill>
          </mc:Choice>
          <mc:Fallback>
            <p:blipFill>
              <a:blip r:embed="rId3"/>
              <a:srcRect l="-67748" r="-67748"/>
              <a:stretch>
                <a:fillRect/>
              </a:stretch>
            </p:blipFill>
          </mc:Fallback>
        </mc:AlternateContent>
        <p:spPr>
          <a:xfrm>
            <a:off x="-431323" y="1165823"/>
            <a:ext cx="9837632" cy="54047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Chart Girls Age 2-20</a:t>
            </a:r>
            <a:endParaRPr lang="en-US" dirty="0"/>
          </a:p>
        </p:txBody>
      </p:sp>
      <p:pic>
        <p:nvPicPr>
          <p:cNvPr id="4" name="Content Placeholder 3" descr="girl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67748" r="-67748"/>
              <a:stretch>
                <a:fillRect/>
              </a:stretch>
            </p:blipFill>
          </mc:Choice>
          <mc:Fallback>
            <p:blipFill>
              <a:blip r:embed="rId3"/>
              <a:srcRect l="-67748" r="-67748"/>
              <a:stretch>
                <a:fillRect/>
              </a:stretch>
            </p:blipFill>
          </mc:Fallback>
        </mc:AlternateContent>
        <p:spPr>
          <a:xfrm>
            <a:off x="0" y="1245175"/>
            <a:ext cx="9773397" cy="5369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8229600" cy="52117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b="1" dirty="0"/>
              <a:t>	</a:t>
            </a:r>
            <a:r>
              <a:rPr lang="en-US" sz="4400" b="1" dirty="0"/>
              <a:t>What does it mean </a:t>
            </a:r>
            <a:r>
              <a:rPr lang="en-US" sz="4400" b="1" dirty="0" smtClean="0"/>
              <a:t>if I am </a:t>
            </a:r>
            <a:r>
              <a:rPr lang="en-US" sz="4400" b="1" dirty="0"/>
              <a:t>in the 60th percentile?</a:t>
            </a:r>
            <a:r>
              <a:rPr lang="en-US" sz="4400" dirty="0"/>
              <a:t> </a:t>
            </a:r>
          </a:p>
          <a:p>
            <a:pPr>
              <a:buFontTx/>
              <a:buNone/>
            </a:pPr>
            <a:endParaRPr lang="en-US" sz="4400" dirty="0"/>
          </a:p>
          <a:p>
            <a:pPr>
              <a:buFontTx/>
              <a:buNone/>
            </a:pPr>
            <a:r>
              <a:rPr lang="en-US" sz="4400" dirty="0"/>
              <a:t>	The 60th percentile means that compared to</a:t>
            </a:r>
            <a:r>
              <a:rPr lang="en-US" sz="4400" dirty="0" smtClean="0"/>
              <a:t> teens </a:t>
            </a:r>
            <a:r>
              <a:rPr lang="en-US" sz="4400" dirty="0"/>
              <a:t>of the same gender and age, 60% have a lower BMI.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BMI in</a:t>
            </a:r>
            <a:r>
              <a:rPr lang="en-US" dirty="0" smtClean="0"/>
              <a:t> Teens &amp; Children</a:t>
            </a:r>
            <a:endParaRPr lang="en-US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765175" y="1766838"/>
            <a:ext cx="7612064" cy="4182035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3200" b="1" dirty="0"/>
              <a:t>	</a:t>
            </a:r>
            <a:r>
              <a:rPr lang="en-US" b="1" dirty="0"/>
              <a:t>Underweight:  </a:t>
            </a:r>
            <a:r>
              <a:rPr lang="en-US" dirty="0"/>
              <a:t>BMI-for-age &lt; 5th </a:t>
            </a:r>
            <a:r>
              <a:rPr lang="en-US" dirty="0" smtClean="0"/>
              <a:t>percentile</a:t>
            </a:r>
          </a:p>
          <a:p>
            <a:pPr>
              <a:buFontTx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Healthy Weight</a:t>
            </a:r>
            <a:r>
              <a:rPr lang="en-US" dirty="0" smtClean="0"/>
              <a:t>:  5</a:t>
            </a:r>
            <a:r>
              <a:rPr lang="en-US" baseline="30000" dirty="0" smtClean="0"/>
              <a:t>th</a:t>
            </a:r>
            <a:r>
              <a:rPr lang="en-US" dirty="0" smtClean="0"/>
              <a:t> percentile to less than 85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b="1" dirty="0"/>
              <a:t>At risk of overweight:  </a:t>
            </a:r>
            <a:r>
              <a:rPr lang="en-US" dirty="0"/>
              <a:t>BMI-for-age 85th percentile to &lt; 95th percentile</a:t>
            </a:r>
            <a:br>
              <a:rPr lang="en-US" dirty="0"/>
            </a:br>
            <a:endParaRPr lang="en-US" dirty="0"/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b="1" dirty="0"/>
              <a:t>Overweight:  </a:t>
            </a:r>
            <a:r>
              <a:rPr lang="en-US" dirty="0"/>
              <a:t>BMI-for-age </a:t>
            </a:r>
            <a:r>
              <a:rPr lang="en-US" u="sng" dirty="0"/>
              <a:t>&gt; </a:t>
            </a:r>
            <a:r>
              <a:rPr lang="en-US" dirty="0"/>
              <a:t>95th percentile </a:t>
            </a:r>
            <a:r>
              <a:rPr lang="en-US" sz="32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 girl, age 12, 5’ 2” tall, who weighs 98 pounds.</a:t>
            </a:r>
          </a:p>
          <a:p>
            <a:r>
              <a:rPr lang="en-US" sz="4400" dirty="0" smtClean="0"/>
              <a:t>A boy, age 17, 5’10” tall, who weighs 200 pounds.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Girl: BMI 17.9, 50%, healthy weight</a:t>
            </a:r>
          </a:p>
          <a:p>
            <a:r>
              <a:rPr lang="en-US" sz="4400" dirty="0" smtClean="0"/>
              <a:t>Boy: BMI 28.7, 95%, overweight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8408" y="3462421"/>
            <a:ext cx="7196328" cy="1470025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atin typeface="Optima"/>
                <a:cs typeface="Optima"/>
              </a:rPr>
              <a:t>What is B.M.I.?</a:t>
            </a:r>
            <a:endParaRPr lang="en-US" sz="7200" b="1" dirty="0">
              <a:latin typeface="Optima"/>
              <a:cs typeface="Opti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What diseases are related to BMI?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Disease</a:t>
            </a:r>
            <a:endParaRPr lang="en-US" dirty="0"/>
          </a:p>
        </p:txBody>
      </p:sp>
      <p:pic>
        <p:nvPicPr>
          <p:cNvPr id="4" name="Content Placeholder 3" descr="heartstructu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267" r="-4026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</a:t>
            </a:r>
            <a:endParaRPr lang="en-US" dirty="0"/>
          </a:p>
        </p:txBody>
      </p:sp>
      <p:pic>
        <p:nvPicPr>
          <p:cNvPr id="4" name="Content Placeholder 3" descr="insulin_Anniversar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6682" r="-866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Cardiovascular disease</a:t>
            </a:r>
          </a:p>
          <a:p>
            <a:r>
              <a:rPr lang="en-US" sz="3600" dirty="0" smtClean="0"/>
              <a:t>Diabetes</a:t>
            </a:r>
          </a:p>
          <a:p>
            <a:r>
              <a:rPr lang="en-US" sz="3600" dirty="0" smtClean="0"/>
              <a:t>High blood pressure</a:t>
            </a:r>
          </a:p>
          <a:p>
            <a:r>
              <a:rPr lang="en-US" sz="3600" dirty="0" smtClean="0"/>
              <a:t>Osteoarthritis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BMI is ONE measure of disease risk.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BMI is the not the only indicator for health risk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830447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3613" dirty="0"/>
              <a:t>Diet </a:t>
            </a:r>
          </a:p>
          <a:p>
            <a:r>
              <a:rPr lang="en-US" sz="3613" dirty="0" smtClean="0"/>
              <a:t>Physical </a:t>
            </a:r>
            <a:r>
              <a:rPr lang="en-US" sz="3613" dirty="0"/>
              <a:t>Activity </a:t>
            </a:r>
          </a:p>
          <a:p>
            <a:r>
              <a:rPr lang="en-US" sz="3613" dirty="0"/>
              <a:t>Waist Circumference </a:t>
            </a:r>
          </a:p>
          <a:p>
            <a:r>
              <a:rPr lang="en-US" sz="3613" dirty="0"/>
              <a:t>Blood Pressure </a:t>
            </a:r>
          </a:p>
          <a:p>
            <a:r>
              <a:rPr lang="en-US" sz="3613" dirty="0"/>
              <a:t>Blood Sugar Level </a:t>
            </a:r>
          </a:p>
          <a:p>
            <a:r>
              <a:rPr lang="en-US" sz="3613" dirty="0"/>
              <a:t>Cholesterol Level </a:t>
            </a:r>
          </a:p>
          <a:p>
            <a:r>
              <a:rPr lang="en-US" sz="3613" dirty="0"/>
              <a:t>Family History of disease </a:t>
            </a:r>
          </a:p>
          <a:p>
            <a:pPr>
              <a:buFontTx/>
              <a:buNone/>
            </a:pPr>
            <a:endParaRPr lang="en-US" sz="2400" dirty="0"/>
          </a:p>
        </p:txBody>
      </p:sp>
      <p:pic>
        <p:nvPicPr>
          <p:cNvPr id="381956" name="Picture 4" descr="MCPE04196_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37070" y="3027197"/>
            <a:ext cx="2345142" cy="206848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BMI should be used along with other measures of risk for disease.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History</a:t>
            </a:r>
            <a:endParaRPr lang="en-US" dirty="0"/>
          </a:p>
        </p:txBody>
      </p:sp>
      <p:pic>
        <p:nvPicPr>
          <p:cNvPr id="4" name="Content Placeholder 3" descr="14931_genetic_testing.gif"/>
          <p:cNvPicPr>
            <a:picLocks noGrp="1" noChangeAspect="1"/>
          </p:cNvPicPr>
          <p:nvPr>
            <p:ph idx="1"/>
          </p:nvPr>
        </p:nvPicPr>
        <p:blipFill>
          <a:blip r:embed="rId2"/>
          <a:srcRect l="-23256" r="-232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History</a:t>
            </a:r>
            <a:endParaRPr lang="en-US" dirty="0"/>
          </a:p>
        </p:txBody>
      </p:sp>
      <p:pic>
        <p:nvPicPr>
          <p:cNvPr id="4" name="Content Placeholder 3" descr="family+health+history+tre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827" r="-1382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147" y="2070846"/>
            <a:ext cx="3619500" cy="4136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BMI?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7200" u="sng" dirty="0" smtClean="0"/>
              <a:t>B</a:t>
            </a:r>
            <a:r>
              <a:rPr lang="en-US" sz="7200" dirty="0" smtClean="0"/>
              <a:t>ody </a:t>
            </a:r>
          </a:p>
          <a:p>
            <a:pPr>
              <a:buNone/>
            </a:pPr>
            <a:r>
              <a:rPr lang="en-US" sz="7200" u="sng" dirty="0" smtClean="0"/>
              <a:t>M</a:t>
            </a:r>
            <a:r>
              <a:rPr lang="en-US" sz="7200" dirty="0" smtClean="0"/>
              <a:t>ass</a:t>
            </a:r>
          </a:p>
          <a:p>
            <a:pPr>
              <a:buNone/>
            </a:pPr>
            <a:r>
              <a:rPr lang="en-US" sz="7200" u="sng" dirty="0" smtClean="0"/>
              <a:t>I</a:t>
            </a:r>
            <a:r>
              <a:rPr lang="en-US" sz="7200" dirty="0" smtClean="0"/>
              <a:t>ndex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Knowing your BMI is a start, but you need to know what to do with it.</a:t>
            </a:r>
          </a:p>
          <a:p>
            <a:r>
              <a:rPr lang="en-US" sz="4400" dirty="0" smtClean="0"/>
              <a:t>Do you need to lose weight, gain weight or maintain weight?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A </a:t>
            </a:r>
            <a:r>
              <a:rPr lang="en-US" sz="3600" i="1" dirty="0" smtClean="0"/>
              <a:t>calorie</a:t>
            </a:r>
            <a:r>
              <a:rPr lang="en-US" sz="3600" dirty="0" smtClean="0"/>
              <a:t>  - unit of energy supplied by food.</a:t>
            </a:r>
          </a:p>
          <a:p>
            <a:pPr>
              <a:buNone/>
            </a:pPr>
            <a:r>
              <a:rPr lang="en-US" sz="3600" dirty="0" smtClean="0"/>
              <a:t>A calorie is a calorie regardless of its source. Whether you're eating carbohydrates, fats, sugars, or proteins, all of them contain calories.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478" y="2070846"/>
            <a:ext cx="6715116" cy="4184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Draw the scale to show what the intake and output would look like if a person is gaining weight.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412" y="2160121"/>
            <a:ext cx="60960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Draw the scale to show what the intake and output would look like if a person is losing weight.</a:t>
            </a:r>
            <a:endParaRPr lang="en-US" sz="4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228" y="1706282"/>
            <a:ext cx="5425889" cy="426563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ga811230.gif"/>
          <p:cNvPicPr>
            <a:picLocks noGrp="1" noChangeAspect="1"/>
          </p:cNvPicPr>
          <p:nvPr>
            <p:ph idx="1"/>
          </p:nvPr>
        </p:nvPicPr>
        <p:blipFill>
          <a:blip r:embed="rId2"/>
          <a:srcRect t="-44747" b="-447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4" y="2070846"/>
            <a:ext cx="8367059" cy="41820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b="1" dirty="0" smtClean="0"/>
              <a:t>1 lb. of body fat = 3,500 calories 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To lose about 1 to 2 pounds per week, you'll need to reduce your caloric intake by 500—1000 calories per day.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HW Extra Credit:</a:t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Calculate </a:t>
            </a:r>
            <a:r>
              <a:rPr lang="en-US" sz="4000" dirty="0">
                <a:solidFill>
                  <a:schemeClr val="accent2"/>
                </a:solidFill>
              </a:rPr>
              <a:t>Your BMI</a:t>
            </a:r>
          </a:p>
        </p:txBody>
      </p:sp>
      <p:pic>
        <p:nvPicPr>
          <p:cNvPr id="5" name="Content Placeholder 4" descr="calculator_204x15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630" r="-5630"/>
          <a:stretch>
            <a:fillRect/>
          </a:stretch>
        </p:blipFill>
        <p:spPr>
          <a:xfrm rot="21414040">
            <a:off x="1771212" y="495535"/>
            <a:ext cx="5486400" cy="3335138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http://</a:t>
            </a:r>
            <a:r>
              <a:rPr lang="en-US" sz="3200" dirty="0" err="1" smtClean="0"/>
              <a:t>apps.nccd.cdc.gov/dnpabmi</a:t>
            </a:r>
            <a:r>
              <a:rPr lang="en-US" sz="3200" dirty="0" smtClean="0"/>
              <a:t>/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BMI is a measure of weight adjusted for height.</a:t>
            </a:r>
            <a:endParaRPr lang="en-US" dirty="0"/>
          </a:p>
        </p:txBody>
      </p:sp>
      <p:pic>
        <p:nvPicPr>
          <p:cNvPr id="4" name="Content Placeholder 3" descr="BMI-Inde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240" r="-1824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these websites: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Caloric Content of </a:t>
            </a:r>
            <a:r>
              <a:rPr lang="en-US" smtClean="0"/>
              <a:t>Foods</a:t>
            </a:r>
          </a:p>
          <a:p>
            <a:pPr>
              <a:buNone/>
            </a:pPr>
            <a:r>
              <a:rPr lang="en-US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://www.Calorieking.com/foods/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Exercise Calorie Expenditures</a:t>
            </a:r>
          </a:p>
          <a:p>
            <a:pPr>
              <a:buNone/>
            </a:pPr>
            <a:r>
              <a:rPr lang="en-US" u="sng" dirty="0" smtClean="0">
                <a:hlinkClick r:id="rId3"/>
              </a:rPr>
              <a:t>http://www.nutribase.com/exercala.htm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http://www.mayoclinic.com/health/exercise/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Body Mass Index is an </a:t>
            </a:r>
            <a:r>
              <a:rPr lang="en-US" sz="4000" dirty="0" smtClean="0">
                <a:solidFill>
                  <a:schemeClr val="accent1"/>
                </a:solidFill>
              </a:rPr>
              <a:t>estimate</a:t>
            </a:r>
            <a:r>
              <a:rPr lang="en-US" sz="4000" dirty="0" smtClean="0"/>
              <a:t> of the amount of </a:t>
            </a:r>
            <a:r>
              <a:rPr lang="en-US" sz="4000" dirty="0" smtClean="0">
                <a:solidFill>
                  <a:srgbClr val="F8C000"/>
                </a:solidFill>
              </a:rPr>
              <a:t>body fat </a:t>
            </a:r>
            <a:r>
              <a:rPr lang="en-US" sz="4000" dirty="0" smtClean="0"/>
              <a:t>a person has.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uses BMI?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Doctors</a:t>
            </a:r>
          </a:p>
          <a:p>
            <a:r>
              <a:rPr lang="en-US" sz="4400" dirty="0" smtClean="0"/>
              <a:t>To determine risk of developing </a:t>
            </a:r>
            <a:r>
              <a:rPr lang="en-US" sz="4400" dirty="0" smtClean="0">
                <a:solidFill>
                  <a:srgbClr val="F8C000"/>
                </a:solidFill>
              </a:rPr>
              <a:t>health problems </a:t>
            </a:r>
            <a:r>
              <a:rPr lang="en-US" sz="4400" dirty="0" smtClean="0"/>
              <a:t>related to being </a:t>
            </a:r>
            <a:r>
              <a:rPr lang="en-US" sz="4400" dirty="0" smtClean="0">
                <a:solidFill>
                  <a:srgbClr val="F8C000"/>
                </a:solidFill>
              </a:rPr>
              <a:t>overweight.</a:t>
            </a:r>
            <a:endParaRPr lang="en-US" sz="4400" dirty="0">
              <a:solidFill>
                <a:srgbClr val="F8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 smtClean="0"/>
              <a:t>Higher BMI = </a:t>
            </a:r>
          </a:p>
          <a:p>
            <a:pPr algn="ctr">
              <a:buNone/>
            </a:pPr>
            <a:r>
              <a:rPr lang="en-US" sz="5400" dirty="0" smtClean="0"/>
              <a:t>increased risk of certain health problems.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5" y="1325128"/>
            <a:ext cx="8147051" cy="1452283"/>
          </a:xfrm>
        </p:spPr>
        <p:txBody>
          <a:bodyPr/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>
                <a:solidFill>
                  <a:srgbClr val="FFFFFF"/>
                </a:solidFill>
              </a:rPr>
              <a:t>These men have the same height, weight, and BMI, but may have different percent body fat.</a:t>
            </a:r>
          </a:p>
        </p:txBody>
      </p:sp>
      <p:pic>
        <p:nvPicPr>
          <p:cNvPr id="372760" name="Picture 24" descr="bmi_unfi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-16754" r="-16754"/>
          <a:stretch>
            <a:fillRect/>
          </a:stretch>
        </p:blipFill>
        <p:spPr>
          <a:xfrm>
            <a:off x="750307" y="3467406"/>
            <a:ext cx="2448312" cy="2800044"/>
          </a:xfrm>
          <a:noFill/>
          <a:ln/>
        </p:spPr>
      </p:pic>
      <p:pic>
        <p:nvPicPr>
          <p:cNvPr id="372739" name="Picture 3" descr="bmi_f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1001" y="3585045"/>
            <a:ext cx="1643445" cy="2682405"/>
          </a:xfrm>
          <a:prstGeom prst="rect">
            <a:avLst/>
          </a:prstGeom>
          <a:noFill/>
        </p:spPr>
      </p:pic>
      <p:graphicFrame>
        <p:nvGraphicFramePr>
          <p:cNvPr id="372746" name="Group 10"/>
          <p:cNvGraphicFramePr>
            <a:graphicFrameLocks noGrp="1"/>
          </p:cNvGraphicFramePr>
          <p:nvPr/>
        </p:nvGraphicFramePr>
        <p:xfrm>
          <a:off x="3082925" y="3996221"/>
          <a:ext cx="2959100" cy="1274597"/>
        </p:xfrm>
        <a:graphic>
          <a:graphicData uri="http://schemas.openxmlformats.org/drawingml/2006/table">
            <a:tbl>
              <a:tblPr/>
              <a:tblGrid>
                <a:gridCol w="977900"/>
                <a:gridCol w="1003300"/>
                <a:gridCol w="977900"/>
              </a:tblGrid>
              <a:tr h="54307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6'3"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6'3"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220 lbs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Weight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220 lbs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27.5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BMI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27.5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Categories of BMI for </a:t>
            </a:r>
            <a:r>
              <a:rPr lang="en-US" sz="4000" b="1" dirty="0"/>
              <a:t>Adults</a:t>
            </a:r>
            <a:r>
              <a:rPr lang="en-US" sz="4000" dirty="0"/>
              <a:t> Age 20 or Over</a:t>
            </a:r>
          </a:p>
        </p:txBody>
      </p:sp>
      <p:graphicFrame>
        <p:nvGraphicFramePr>
          <p:cNvPr id="370691" name="Group 3"/>
          <p:cNvGraphicFramePr>
            <a:graphicFrameLocks noGrp="1"/>
          </p:cNvGraphicFramePr>
          <p:nvPr>
            <p:ph type="tbl" idx="1"/>
          </p:nvPr>
        </p:nvGraphicFramePr>
        <p:xfrm>
          <a:off x="1447800" y="1752600"/>
          <a:ext cx="6426200" cy="4800602"/>
        </p:xfrm>
        <a:graphic>
          <a:graphicData uri="http://schemas.openxmlformats.org/drawingml/2006/table">
            <a:tbl>
              <a:tblPr/>
              <a:tblGrid>
                <a:gridCol w="3213100"/>
                <a:gridCol w="3213100"/>
              </a:tblGrid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BMI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Weight 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Below 18.5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Underweight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18.5 – 24.9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 – 29.9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Overweight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30.0 and Above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Obese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703</Words>
  <Application>Microsoft Macintosh PowerPoint</Application>
  <PresentationFormat>On-screen Show (4:3)</PresentationFormat>
  <Paragraphs>103</Paragraphs>
  <Slides>40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Habitat</vt:lpstr>
      <vt:lpstr>Identify how you could use the nutrition fact label to maintain a healthy weight</vt:lpstr>
      <vt:lpstr>What is B.M.I.?</vt:lpstr>
      <vt:lpstr>What is BMI?</vt:lpstr>
      <vt:lpstr>BMI is a measure of weight adjusted for height.</vt:lpstr>
      <vt:lpstr>Slide 5</vt:lpstr>
      <vt:lpstr>Who uses BMI?</vt:lpstr>
      <vt:lpstr>Slide 7</vt:lpstr>
      <vt:lpstr>  These men have the same height, weight, and BMI, but may have different percent body fat.</vt:lpstr>
      <vt:lpstr>Categories of BMI for Adults Age 20 or Over</vt:lpstr>
      <vt:lpstr>Slide 10</vt:lpstr>
      <vt:lpstr>Slide 11</vt:lpstr>
      <vt:lpstr>BMI is different for teens</vt:lpstr>
      <vt:lpstr>BMI for Teenagers</vt:lpstr>
      <vt:lpstr>BMI Chart Boys Age 2-20</vt:lpstr>
      <vt:lpstr>BMI Chart Girls Age 2-20</vt:lpstr>
      <vt:lpstr>Slide 16</vt:lpstr>
      <vt:lpstr>BMI in Teens &amp; Children</vt:lpstr>
      <vt:lpstr>Examples</vt:lpstr>
      <vt:lpstr>Examples</vt:lpstr>
      <vt:lpstr>Slide 20</vt:lpstr>
      <vt:lpstr>Cardiovascular Disease</vt:lpstr>
      <vt:lpstr>Diabetes</vt:lpstr>
      <vt:lpstr>Disease Risk</vt:lpstr>
      <vt:lpstr>Slide 24</vt:lpstr>
      <vt:lpstr>BMI is the not the only indicator for health risk</vt:lpstr>
      <vt:lpstr>Slide 26</vt:lpstr>
      <vt:lpstr>Health History</vt:lpstr>
      <vt:lpstr>Family History</vt:lpstr>
      <vt:lpstr>Behaviors</vt:lpstr>
      <vt:lpstr>Weight Management</vt:lpstr>
      <vt:lpstr>Slide 31</vt:lpstr>
      <vt:lpstr>Energy Balance</vt:lpstr>
      <vt:lpstr>Slide 33</vt:lpstr>
      <vt:lpstr>Weight Gain</vt:lpstr>
      <vt:lpstr>Slide 35</vt:lpstr>
      <vt:lpstr>Slide 36</vt:lpstr>
      <vt:lpstr>Slide 37</vt:lpstr>
      <vt:lpstr>Slide 38</vt:lpstr>
      <vt:lpstr>HW Extra Credit: Calculate Your BMI</vt:lpstr>
      <vt:lpstr>Use these websites:</vt:lpstr>
    </vt:vector>
  </TitlesOfParts>
  <Company>HCPSS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Howard County Administrator</dc:creator>
  <cp:lastModifiedBy>Howard County Administrator</cp:lastModifiedBy>
  <cp:revision>25</cp:revision>
  <cp:lastPrinted>2011-10-05T15:07:39Z</cp:lastPrinted>
  <dcterms:created xsi:type="dcterms:W3CDTF">2013-12-02T14:13:25Z</dcterms:created>
  <dcterms:modified xsi:type="dcterms:W3CDTF">2013-12-02T21:13:28Z</dcterms:modified>
</cp:coreProperties>
</file>